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57" r:id="rId3"/>
    <p:sldId id="259" r:id="rId4"/>
    <p:sldId id="288" r:id="rId5"/>
    <p:sldId id="289" r:id="rId6"/>
    <p:sldId id="285" r:id="rId7"/>
    <p:sldId id="286" r:id="rId8"/>
    <p:sldId id="262" r:id="rId9"/>
    <p:sldId id="287" r:id="rId10"/>
    <p:sldId id="290" r:id="rId11"/>
    <p:sldId id="291" r:id="rId12"/>
    <p:sldId id="292" r:id="rId13"/>
    <p:sldId id="263" r:id="rId14"/>
    <p:sldId id="279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Didact Gothic" panose="00000500000000000000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131"/>
    <a:srgbClr val="182A2E"/>
    <a:srgbClr val="F12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4C7BEDD-2F4F-4917-B1D8-FF321099B0CE}">
  <a:tblStyle styleId="{14C7BEDD-2F4F-4917-B1D8-FF321099B0C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828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28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876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81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35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916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27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6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78378" y="3144850"/>
            <a:ext cx="65505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1434145" y="1219732"/>
            <a:ext cx="296600" cy="203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noFill/>
                <a:latin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64100" y="2774575"/>
            <a:ext cx="3308099" cy="215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671601" y="2774575"/>
            <a:ext cx="3308099" cy="215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699" cy="13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DATA SCIENCE</a:t>
            </a:r>
            <a:br>
              <a:rPr lang="en-US" dirty="0"/>
            </a:br>
            <a:r>
              <a:rPr lang="en-US" dirty="0"/>
              <a:t>FINAL PROJECT</a:t>
            </a:r>
            <a:endParaRPr lang="en" dirty="0"/>
          </a:p>
        </p:txBody>
      </p:sp>
      <p:grpSp>
        <p:nvGrpSpPr>
          <p:cNvPr id="46" name="Shape 46"/>
          <p:cNvGrpSpPr/>
          <p:nvPr/>
        </p:nvGrpSpPr>
        <p:grpSpPr>
          <a:xfrm>
            <a:off x="1414975" y="1165006"/>
            <a:ext cx="353136" cy="313737"/>
            <a:chOff x="5292575" y="3681900"/>
            <a:chExt cx="420150" cy="373275"/>
          </a:xfrm>
        </p:grpSpPr>
        <p:sp>
          <p:nvSpPr>
            <p:cNvPr id="47" name="Shape 4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277678" y="4508296"/>
            <a:ext cx="3866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-Tsering Sandup Ukyab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66" y="510690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charset="0"/>
              </a:rPr>
              <a:t>Rolling 7-day Mean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6458" t="27644" r="48820" b="61239"/>
          <a:stretch/>
        </p:blipFill>
        <p:spPr>
          <a:xfrm>
            <a:off x="9166" y="965200"/>
            <a:ext cx="3527784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555" t="52100" r="54862" b="12328"/>
          <a:stretch/>
        </p:blipFill>
        <p:spPr>
          <a:xfrm>
            <a:off x="148866" y="1815743"/>
            <a:ext cx="3194050" cy="2159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5833" t="41971" r="54167" b="31843"/>
          <a:stretch/>
        </p:blipFill>
        <p:spPr>
          <a:xfrm>
            <a:off x="3810000" y="3175000"/>
            <a:ext cx="2743200" cy="13462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14900" y="495301"/>
            <a:ext cx="307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anose="00000500000000000000" charset="0"/>
              </a:rPr>
              <a:t>Autocorrelation Plot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6249" t="33070" r="52362" b="31860"/>
          <a:stretch/>
        </p:blipFill>
        <p:spPr>
          <a:xfrm>
            <a:off x="3746500" y="1142999"/>
            <a:ext cx="2870200" cy="180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1528" t="29373" r="53472" b="13315"/>
          <a:stretch/>
        </p:blipFill>
        <p:spPr>
          <a:xfrm>
            <a:off x="6705600" y="1366499"/>
            <a:ext cx="2353034" cy="30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44500" y="342901"/>
            <a:ext cx="753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anose="00000500000000000000" charset="0"/>
              </a:rPr>
              <a:t>ARIMA MODEL ( w/ Exogenous Variable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1945" t="19737" r="46389" b="12575"/>
          <a:stretch/>
        </p:blipFill>
        <p:spPr>
          <a:xfrm>
            <a:off x="444500" y="878212"/>
            <a:ext cx="3441700" cy="413607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4671601" y="778821"/>
            <a:ext cx="4269199" cy="3962144"/>
          </a:xfrm>
        </p:spPr>
        <p:txBody>
          <a:bodyPr/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Lag (p) = 6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of Autoregressive Terms, using data from previous Time (lags) to predict the next.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Differencing (d) = 1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no. of non-seasonal differences needed for stationarity. Predicting the difference between 2 consecutive values, this is so we can create a stationary model, on which we can use a Time Series Model.</a:t>
            </a:r>
          </a:p>
          <a:p>
            <a:pPr>
              <a:buNone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Avg. (q) = 5</a:t>
            </a: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Avg. of p surrounding data points in time (t)</a:t>
            </a:r>
          </a:p>
          <a:p>
            <a:pPr>
              <a:buNone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 = EXOGENOUS VARIABLE</a:t>
            </a:r>
          </a:p>
          <a:p>
            <a:pPr>
              <a:buNone/>
            </a:pPr>
            <a:b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outside variable added to an ARIMA model, a variable that appear in the model but are not explained by the model(taken as given).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1689100" y="1066800"/>
            <a:ext cx="2844800" cy="355600"/>
          </a:xfrm>
          <a:prstGeom prst="rightArrow">
            <a:avLst/>
          </a:prstGeom>
          <a:noFill/>
          <a:ln>
            <a:solidFill>
              <a:srgbClr val="FA31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rrow: Right 15"/>
          <p:cNvSpPr/>
          <p:nvPr/>
        </p:nvSpPr>
        <p:spPr>
          <a:xfrm rot="766098">
            <a:off x="1014613" y="3183923"/>
            <a:ext cx="3994191" cy="304074"/>
          </a:xfrm>
          <a:prstGeom prst="rightArrow">
            <a:avLst/>
          </a:prstGeom>
          <a:noFill/>
          <a:ln>
            <a:solidFill>
              <a:srgbClr val="FA31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677" t="23444" r="55580" b="48958"/>
          <a:stretch/>
        </p:blipFill>
        <p:spPr>
          <a:xfrm>
            <a:off x="99172" y="219484"/>
            <a:ext cx="2728948" cy="1947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2924" t="23444" r="55144" b="49411"/>
          <a:stretch/>
        </p:blipFill>
        <p:spPr>
          <a:xfrm>
            <a:off x="3103160" y="219484"/>
            <a:ext cx="2802340" cy="1950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2679" t="51560" r="56124" b="21467"/>
          <a:stretch/>
        </p:blipFill>
        <p:spPr>
          <a:xfrm>
            <a:off x="939800" y="2483746"/>
            <a:ext cx="3035300" cy="21714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3017" t="53111" r="55156" b="20090"/>
          <a:stretch/>
        </p:blipFill>
        <p:spPr>
          <a:xfrm>
            <a:off x="6180540" y="219484"/>
            <a:ext cx="2821363" cy="19475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0532" y="2118826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charset="0"/>
              </a:rPr>
              <a:t>Residual Plot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34943" y="2112208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charset="0"/>
              </a:rPr>
              <a:t>PACF of Residual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55943" y="2114414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charset="0"/>
              </a:rPr>
              <a:t>ACF of Residual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9800" y="4702583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charset="0"/>
              </a:rPr>
              <a:t>270 day Forecast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8899" y="4655153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charset="0"/>
              </a:rPr>
              <a:t>50 day Forecast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2436" t="53946" r="55324" b="19776"/>
          <a:stretch/>
        </p:blipFill>
        <p:spPr>
          <a:xfrm>
            <a:off x="4976037" y="2491556"/>
            <a:ext cx="3253563" cy="21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2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4294967295"/>
          </p:nvPr>
        </p:nvSpPr>
        <p:spPr>
          <a:xfrm>
            <a:off x="163807" y="1573619"/>
            <a:ext cx="4206174" cy="25991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ARIMA model showed better results than the Linear Regression Model and accounted for the exogenous variable too. However, the model only allows for 1 exogenous variable.*</a:t>
            </a:r>
          </a:p>
          <a:p>
            <a:pPr lvl="0" rtl="0">
              <a:spcBef>
                <a:spcPts val="0"/>
              </a:spcBef>
              <a:buNone/>
            </a:pPr>
            <a:endParaRPr lang="en-US" b="1" dirty="0">
              <a:solidFill>
                <a:schemeClr val="bg1"/>
              </a:solidFill>
              <a:latin typeface="Montserrat" panose="00000500000000000000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The ARIMA model was able to forecast and compare with the Actual Data.</a:t>
            </a:r>
            <a:endParaRPr lang="en" b="1" dirty="0">
              <a:solidFill>
                <a:schemeClr val="bg1"/>
              </a:solidFill>
              <a:latin typeface="Montserrat" panose="00000500000000000000" charset="0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6816725" cy="1927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CONCLUSION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4294967295"/>
          </p:nvPr>
        </p:nvSpPr>
        <p:spPr>
          <a:xfrm>
            <a:off x="4859079" y="1116419"/>
            <a:ext cx="4136065" cy="3056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Next Steps-</a:t>
            </a:r>
          </a:p>
          <a:p>
            <a:pPr lvl="0" rtl="0">
              <a:spcBef>
                <a:spcPts val="0"/>
              </a:spcBef>
              <a:buNone/>
            </a:pPr>
            <a:endParaRPr lang="en-US" b="1" dirty="0">
              <a:solidFill>
                <a:schemeClr val="bg1"/>
              </a:solidFill>
              <a:latin typeface="Montserrat" panose="00000500000000000000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Use SARIMAX model to account for seasonality in the data. </a:t>
            </a:r>
            <a:br>
              <a:rPr lang="en-US" dirty="0">
                <a:solidFill>
                  <a:schemeClr val="bg1"/>
                </a:solidFill>
                <a:latin typeface="Montserrat" panose="00000500000000000000" charset="0"/>
              </a:rPr>
            </a:br>
            <a:endParaRPr lang="en-US" dirty="0">
              <a:solidFill>
                <a:schemeClr val="bg1"/>
              </a:solidFill>
              <a:latin typeface="Montserrat" panose="00000500000000000000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Research inclusion of multiple exogenous variables.</a:t>
            </a:r>
            <a:br>
              <a:rPr lang="en-US" dirty="0">
                <a:solidFill>
                  <a:schemeClr val="bg1"/>
                </a:solidFill>
                <a:latin typeface="Montserrat" panose="00000500000000000000" charset="0"/>
              </a:rPr>
            </a:br>
            <a:endParaRPr lang="en-US" dirty="0">
              <a:solidFill>
                <a:schemeClr val="bg1"/>
              </a:solidFill>
              <a:latin typeface="Montserrat" panose="00000500000000000000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If not, create a value using weighted sum of all the independent value (individual Linear Regression models, or Time Series model)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e.g. x = 0.4 Temp + 0.25 PAR + 0.2 CO2 + 0.15 RH, use x as exogenous variable. </a:t>
            </a:r>
            <a:endParaRPr lang="en" dirty="0">
              <a:solidFill>
                <a:schemeClr val="bg1"/>
              </a:solidFill>
              <a:latin typeface="Montserrat" panose="00000500000000000000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ctrTitle" idx="4294967295"/>
          </p:nvPr>
        </p:nvSpPr>
        <p:spPr>
          <a:xfrm>
            <a:off x="-181389" y="821350"/>
            <a:ext cx="90201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0" dirty="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subTitle" idx="4294967295"/>
          </p:nvPr>
        </p:nvSpPr>
        <p:spPr>
          <a:xfrm>
            <a:off x="866775" y="2990850"/>
            <a:ext cx="6412799" cy="172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FFFFFF"/>
                </a:solidFill>
                <a:latin typeface="Montserrat" panose="00000500000000000000" charset="0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75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</a:rPr>
              <a:t>Can we predict Yield using Temperature, Humidity, CO2 Level and Light?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" sz="3600" dirty="0">
              <a:solidFill>
                <a:schemeClr val="bg1"/>
              </a:solidFill>
            </a:endParaRPr>
          </a:p>
        </p:txBody>
      </p:sp>
      <p:grpSp>
        <p:nvGrpSpPr>
          <p:cNvPr id="62" name="Shape 62"/>
          <p:cNvGrpSpPr/>
          <p:nvPr/>
        </p:nvGrpSpPr>
        <p:grpSpPr>
          <a:xfrm>
            <a:off x="1358061" y="1171583"/>
            <a:ext cx="435021" cy="323445"/>
            <a:chOff x="5247525" y="3007275"/>
            <a:chExt cx="517575" cy="384825"/>
          </a:xfrm>
        </p:grpSpPr>
        <p:sp>
          <p:nvSpPr>
            <p:cNvPr id="63" name="Shape 6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 idx="4294967295"/>
          </p:nvPr>
        </p:nvSpPr>
        <p:spPr>
          <a:xfrm>
            <a:off x="2882148" y="83297"/>
            <a:ext cx="2459038" cy="1160463"/>
          </a:xfrm>
          <a:prstGeom prst="rect">
            <a:avLst/>
          </a:prstGeom>
          <a:solidFill>
            <a:srgbClr val="182A2E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DATA</a:t>
            </a:r>
            <a:br>
              <a:rPr lang="en-US" dirty="0">
                <a:solidFill>
                  <a:schemeClr val="bg1"/>
                </a:solidFill>
              </a:rPr>
            </a:b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234" t="25388" r="46627" b="44209"/>
          <a:stretch/>
        </p:blipFill>
        <p:spPr>
          <a:xfrm>
            <a:off x="103899" y="3219517"/>
            <a:ext cx="4131479" cy="18516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463" y="2180209"/>
            <a:ext cx="3692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CO</a:t>
            </a:r>
            <a:r>
              <a:rPr lang="en-US" b="1" baseline="30000" dirty="0">
                <a:solidFill>
                  <a:schemeClr val="bg1"/>
                </a:solidFill>
                <a:latin typeface="Montserrat" panose="020B060402020202020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 – ppm [parts per million]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TEMP – Celsius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RH (Relative Humidity)-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PAR –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mmol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 /m</a:t>
            </a:r>
            <a:r>
              <a:rPr lang="en-US" b="1" baseline="30000" dirty="0">
                <a:solidFill>
                  <a:schemeClr val="bg1"/>
                </a:solidFill>
                <a:latin typeface="Montserrat" panose="020B0604020202020204" charset="0"/>
              </a:rPr>
              <a:t>2</a:t>
            </a:r>
            <a:endParaRPr lang="en-US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3765" t="28740" r="55698" b="6337"/>
          <a:stretch/>
        </p:blipFill>
        <p:spPr>
          <a:xfrm>
            <a:off x="6199571" y="85060"/>
            <a:ext cx="2805255" cy="4986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6349" y="915427"/>
            <a:ext cx="1637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SHAPE (366, 38)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1628" t="27276" r="58889" b="62614"/>
          <a:stretch/>
        </p:blipFill>
        <p:spPr>
          <a:xfrm>
            <a:off x="41423" y="1219920"/>
            <a:ext cx="3860541" cy="744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5693" y="231697"/>
            <a:ext cx="4516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B0604020202020204" charset="0"/>
              </a:rPr>
              <a:t>INDEPENDENT VARIABLES: </a:t>
            </a:r>
          </a:p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0"/>
              </a:rPr>
              <a:t>CLIMATE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298" t="26455" r="56315" b="31989"/>
          <a:stretch/>
        </p:blipFill>
        <p:spPr>
          <a:xfrm>
            <a:off x="5466290" y="231697"/>
            <a:ext cx="2305877" cy="22091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3153" t="17762" r="34782" b="6452"/>
          <a:stretch/>
        </p:blipFill>
        <p:spPr>
          <a:xfrm>
            <a:off x="95693" y="1151667"/>
            <a:ext cx="3846444" cy="38961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1758" y="2707144"/>
            <a:ext cx="43831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HIGH (+</a:t>
            </a:r>
            <a:r>
              <a:rPr lang="en-US" b="1" dirty="0" err="1">
                <a:solidFill>
                  <a:schemeClr val="bg1"/>
                </a:solidFill>
                <a:latin typeface="Montserrat" panose="00000500000000000000" charset="0"/>
              </a:rPr>
              <a:t>ve</a:t>
            </a:r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) CORRELATION BETWEEN INDOOR DLI &amp; PAR. </a:t>
            </a:r>
          </a:p>
          <a:p>
            <a:endParaRPr lang="en-US" b="1" dirty="0">
              <a:solidFill>
                <a:schemeClr val="bg1"/>
              </a:solidFill>
              <a:latin typeface="Montserrat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INDOOR DLI WAS DROPPED</a:t>
            </a:r>
          </a:p>
          <a:p>
            <a:endParaRPr lang="en-US" b="1" dirty="0">
              <a:solidFill>
                <a:schemeClr val="bg1"/>
              </a:solidFill>
              <a:latin typeface="Montserrat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LOW (+</a:t>
            </a:r>
            <a:r>
              <a:rPr lang="en-US" b="1" dirty="0" err="1">
                <a:solidFill>
                  <a:schemeClr val="bg1"/>
                </a:solidFill>
                <a:latin typeface="Montserrat" panose="00000500000000000000" charset="0"/>
              </a:rPr>
              <a:t>ve</a:t>
            </a:r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) CORRELATION BETWEEN TEMP &amp; RH // TEMP &amp; PAR</a:t>
            </a:r>
          </a:p>
        </p:txBody>
      </p:sp>
    </p:spTree>
    <p:extLst>
      <p:ext uri="{BB962C8B-B14F-4D97-AF65-F5344CB8AC3E}">
        <p14:creationId xmlns:p14="http://schemas.microsoft.com/office/powerpoint/2010/main" val="16548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8"/>
          <p:cNvSpPr txBox="1">
            <a:spLocks/>
          </p:cNvSpPr>
          <p:nvPr/>
        </p:nvSpPr>
        <p:spPr>
          <a:xfrm>
            <a:off x="925884" y="146398"/>
            <a:ext cx="6916644" cy="87911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Montserrat" panose="00000500000000000000" charset="0"/>
              </a:rPr>
              <a:t>LINEAR REGRESSION</a:t>
            </a:r>
            <a:endParaRPr lang="en" sz="4800" b="1" dirty="0">
              <a:solidFill>
                <a:schemeClr val="bg1"/>
              </a:solidFill>
              <a:latin typeface="Montserrat" panose="0000050000000000000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489" t="23760" r="50814" b="36945"/>
          <a:stretch/>
        </p:blipFill>
        <p:spPr>
          <a:xfrm>
            <a:off x="138223" y="1025517"/>
            <a:ext cx="2566834" cy="2206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489" t="39478" r="51279" b="20812"/>
          <a:stretch/>
        </p:blipFill>
        <p:spPr>
          <a:xfrm>
            <a:off x="2965915" y="1025517"/>
            <a:ext cx="2494123" cy="2206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3488" t="27459" r="51163" b="10496"/>
          <a:stretch/>
        </p:blipFill>
        <p:spPr>
          <a:xfrm>
            <a:off x="5751078" y="1025517"/>
            <a:ext cx="2776233" cy="38205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877" y="3562549"/>
            <a:ext cx="4630360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REALLY LOW R- squared  VALUES.</a:t>
            </a:r>
          </a:p>
          <a:p>
            <a:endParaRPr lang="en-US" b="1" dirty="0">
              <a:solidFill>
                <a:schemeClr val="bg1"/>
              </a:solidFill>
              <a:latin typeface="Montserrat" panose="00000500000000000000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DON’T THINK LINEAR REGRESSION IS THE WAY TO GO.</a:t>
            </a:r>
          </a:p>
          <a:p>
            <a:endParaRPr lang="en-US" b="1" baseline="30000" dirty="0">
              <a:solidFill>
                <a:schemeClr val="bg1"/>
              </a:solidFill>
              <a:latin typeface="Montserrat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60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8"/>
          <p:cNvSpPr txBox="1">
            <a:spLocks/>
          </p:cNvSpPr>
          <p:nvPr/>
        </p:nvSpPr>
        <p:spPr>
          <a:xfrm>
            <a:off x="297710" y="-22184"/>
            <a:ext cx="4571149" cy="87911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Montserrat" panose="00000500000000000000" charset="0"/>
              </a:rPr>
              <a:t>GRID SEARCH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559" t="54370" r="56395" b="14607"/>
          <a:stretch/>
        </p:blipFill>
        <p:spPr>
          <a:xfrm>
            <a:off x="297710" y="1295799"/>
            <a:ext cx="2864589" cy="23739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710" y="962880"/>
            <a:ext cx="2864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K-fold Cross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3600" t="65225" r="63062" b="24536"/>
          <a:stretch/>
        </p:blipFill>
        <p:spPr>
          <a:xfrm>
            <a:off x="3617433" y="1392133"/>
            <a:ext cx="2118833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17432" y="965700"/>
            <a:ext cx="211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OLS vs Lasso vs Ridge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7711" y="4117057"/>
            <a:ext cx="8356600" cy="8463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(cv=None,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error_score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='raise', estimator=Ridge(alpha=1.0,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normalize=False,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solver='auto',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=0.001),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fit_params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={},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={'alpha': array([ 1.00000e-10, 1.66810e-08, 2.78256e-06, 4.64159e-04, 7.74264e-02, 1.29155e+01, 2.15443e+03, 3.59381e+05, 5.99484e+07, 1.00000e+10])},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pre_dispatch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='2*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refit=True, scoring='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mean_squared_error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verbose=0)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711" y="3806040"/>
            <a:ext cx="286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GRID SEARCH PARAMETERS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617432" y="3058782"/>
            <a:ext cx="3124200" cy="8463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4.12552188623e-25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Ridge(alpha=1e-10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normalize=False,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solver='auto',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=0.001)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7432" y="2688730"/>
            <a:ext cx="286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BEST ESTIMATOR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398" y="1019256"/>
            <a:ext cx="27240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The CROSS VALIDATION &amp; GRID SEARCH approach shows a completely different result from the OLS Linear Regression Results.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charset="0"/>
              </a:rPr>
              <a:t>Really High R2 for all Models.</a:t>
            </a:r>
          </a:p>
        </p:txBody>
      </p:sp>
    </p:spTree>
    <p:extLst>
      <p:ext uri="{BB962C8B-B14F-4D97-AF65-F5344CB8AC3E}">
        <p14:creationId xmlns:p14="http://schemas.microsoft.com/office/powerpoint/2010/main" val="80102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2766888"/>
            <a:ext cx="1384126" cy="108019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692" y="1231651"/>
            <a:ext cx="1765005" cy="176500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0"/>
            <a:ext cx="3186443" cy="246330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25" name="Shape 455"/>
          <p:cNvGrpSpPr/>
          <p:nvPr/>
        </p:nvGrpSpPr>
        <p:grpSpPr>
          <a:xfrm>
            <a:off x="7302500" y="3811602"/>
            <a:ext cx="480544" cy="1204898"/>
            <a:chOff x="3384375" y="2267500"/>
            <a:chExt cx="203375" cy="507825"/>
          </a:xfrm>
        </p:grpSpPr>
        <p:sp>
          <p:nvSpPr>
            <p:cNvPr id="26" name="Shape 456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222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57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222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63972" y="3399631"/>
            <a:ext cx="1527627" cy="307777"/>
          </a:xfrm>
          <a:prstGeom prst="rect">
            <a:avLst/>
          </a:prstGeom>
          <a:noFill/>
          <a:ln>
            <a:noFill/>
          </a:ln>
          <a:effectLst>
            <a:softEdge rad="393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0000500000000000000" charset="0"/>
              </a:rPr>
              <a:t>What is life ?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/>
          <a:srcRect l="23653" t="39478" r="51279" b="51949"/>
          <a:stretch/>
        </p:blipFill>
        <p:spPr>
          <a:xfrm>
            <a:off x="4914900" y="323671"/>
            <a:ext cx="3874933" cy="74502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600" t="65225" r="63062" b="24536"/>
          <a:stretch/>
        </p:blipFill>
        <p:spPr>
          <a:xfrm>
            <a:off x="622300" y="2777876"/>
            <a:ext cx="3467300" cy="14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8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57774" y="516550"/>
            <a:ext cx="6608839" cy="261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600" dirty="0">
                <a:solidFill>
                  <a:schemeClr val="bg1"/>
                </a:solidFill>
              </a:rPr>
              <a:t>TIME </a:t>
            </a:r>
            <a:r>
              <a:rPr lang="en-US" sz="11600" dirty="0">
                <a:solidFill>
                  <a:schemeClr val="bg1"/>
                </a:solidFill>
              </a:rPr>
              <a:t>SERIES</a:t>
            </a:r>
            <a:endParaRPr lang="en" sz="11600" dirty="0">
              <a:solidFill>
                <a:schemeClr val="bg1"/>
              </a:solidFill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4294967295"/>
          </p:nvPr>
        </p:nvSpPr>
        <p:spPr>
          <a:xfrm>
            <a:off x="6301409" y="1108775"/>
            <a:ext cx="2745742" cy="17835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u="sng" dirty="0">
                <a:solidFill>
                  <a:schemeClr val="bg1"/>
                </a:solidFill>
                <a:latin typeface="Montserrat" panose="00000500000000000000" charset="0"/>
              </a:rPr>
              <a:t>ARIMA MODEL- 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charset="0"/>
              </a:rPr>
              <a:t>Autoregressive Integrated Moving Average</a:t>
            </a:r>
            <a:endParaRPr lang="en" sz="1800" b="1" dirty="0">
              <a:solidFill>
                <a:schemeClr val="bg1"/>
              </a:solidFill>
              <a:latin typeface="Montserrat" panose="0000050000000000000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870" t="35935" r="51630" b="58845"/>
          <a:stretch/>
        </p:blipFill>
        <p:spPr>
          <a:xfrm>
            <a:off x="246556" y="4505618"/>
            <a:ext cx="3102796" cy="28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6413" t="70348" r="49674" b="23272"/>
          <a:stretch/>
        </p:blipFill>
        <p:spPr>
          <a:xfrm>
            <a:off x="5178836" y="4045226"/>
            <a:ext cx="3101009" cy="327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6067" t="50938" r="49663" b="43763"/>
          <a:stretch/>
        </p:blipFill>
        <p:spPr>
          <a:xfrm>
            <a:off x="5178836" y="4530903"/>
            <a:ext cx="3133618" cy="272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6405" t="53135" r="49663" b="40485"/>
          <a:stretch/>
        </p:blipFill>
        <p:spPr>
          <a:xfrm>
            <a:off x="246556" y="4045227"/>
            <a:ext cx="3102796" cy="3279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528" t="40242" r="55278" b="23938"/>
          <a:stretch/>
        </p:blipFill>
        <p:spPr>
          <a:xfrm>
            <a:off x="127000" y="495299"/>
            <a:ext cx="2730500" cy="180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389" t="52594" r="55277" b="11340"/>
          <a:stretch/>
        </p:blipFill>
        <p:spPr>
          <a:xfrm>
            <a:off x="3136899" y="495299"/>
            <a:ext cx="2844799" cy="1803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6207" t="23444" r="56073" b="39748"/>
          <a:stretch/>
        </p:blipFill>
        <p:spPr>
          <a:xfrm>
            <a:off x="6261099" y="495297"/>
            <a:ext cx="2603501" cy="1814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16250" t="48887" r="53889" b="15292"/>
          <a:stretch/>
        </p:blipFill>
        <p:spPr>
          <a:xfrm>
            <a:off x="127000" y="2919438"/>
            <a:ext cx="2870200" cy="2040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000" y="187522"/>
            <a:ext cx="195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CO2 levels for 2016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6900" y="187522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Temperature for 2016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1698" y="187521"/>
            <a:ext cx="316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Relative Humidity levels for 2016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107" y="2582928"/>
            <a:ext cx="195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PAR levels for 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16821" y="2357179"/>
            <a:ext cx="5930900" cy="31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charset="0"/>
              </a:rPr>
              <a:t>YIELD FOR 4 SEPARATE VARIETIES OF LETTUCE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10833" t="38744" r="22917" b="16033"/>
          <a:stretch/>
        </p:blipFill>
        <p:spPr>
          <a:xfrm>
            <a:off x="3093478" y="2664955"/>
            <a:ext cx="5954243" cy="23896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l="16528" t="44445" r="56250" b="22715"/>
          <a:stretch/>
        </p:blipFill>
        <p:spPr>
          <a:xfrm>
            <a:off x="6245514" y="3125972"/>
            <a:ext cx="2531957" cy="17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59986"/>
      </p:ext>
    </p:extLst>
  </p:cSld>
  <p:clrMapOvr>
    <a:masterClrMapping/>
  </p:clrMapOvr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534</Words>
  <Application>Microsoft Office PowerPoint</Application>
  <PresentationFormat>On-screen Show (16:9)</PresentationFormat>
  <Paragraphs>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Montserrat</vt:lpstr>
      <vt:lpstr>Didact Gothic</vt:lpstr>
      <vt:lpstr>Courier New</vt:lpstr>
      <vt:lpstr>Arial</vt:lpstr>
      <vt:lpstr>Ganymede template</vt:lpstr>
      <vt:lpstr>DATA SCIENCE FINAL PROJECT</vt:lpstr>
      <vt:lpstr>Can we predict Yield using Temperature, Humidity, CO2 Level and Light? </vt:lpstr>
      <vt:lpstr>DATA </vt:lpstr>
      <vt:lpstr>PowerPoint Presentation</vt:lpstr>
      <vt:lpstr>PowerPoint Presentation</vt:lpstr>
      <vt:lpstr>PowerPoint Presentation</vt:lpstr>
      <vt:lpstr>PowerPoint Presentation</vt:lpstr>
      <vt:lpstr>TIME SERIES</vt:lpstr>
      <vt:lpstr>PowerPoint Presentation</vt:lpstr>
      <vt:lpstr>PowerPoint Presentation</vt:lpstr>
      <vt:lpstr>PowerPoint Presentation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 PROJECT</dc:title>
  <dc:creator>Tsering Sandup Ukyab</dc:creator>
  <cp:lastModifiedBy>Sandup</cp:lastModifiedBy>
  <cp:revision>49</cp:revision>
  <dcterms:modified xsi:type="dcterms:W3CDTF">2017-05-24T23:07:38Z</dcterms:modified>
</cp:coreProperties>
</file>